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6" r:id="rId3"/>
    <p:sldId id="587" r:id="rId4"/>
    <p:sldId id="588" r:id="rId5"/>
    <p:sldId id="590" r:id="rId6"/>
    <p:sldId id="589" r:id="rId7"/>
    <p:sldId id="591" r:id="rId8"/>
    <p:sldId id="592" r:id="rId9"/>
    <p:sldId id="595" r:id="rId10"/>
    <p:sldId id="597" r:id="rId11"/>
    <p:sldId id="596" r:id="rId12"/>
    <p:sldId id="599" r:id="rId13"/>
    <p:sldId id="598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10" r:id="rId24"/>
    <p:sldId id="609" r:id="rId25"/>
    <p:sldId id="612" r:id="rId26"/>
    <p:sldId id="611" r:id="rId27"/>
    <p:sldId id="613" r:id="rId28"/>
    <p:sldId id="614" r:id="rId29"/>
    <p:sldId id="615" r:id="rId30"/>
    <p:sldId id="616" r:id="rId31"/>
    <p:sldId id="586" r:id="rId32"/>
    <p:sldId id="528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Основни елементи при текстообработка" id="{7DFB0E8D-82F0-413A-A48F-A5817F74C3F6}">
          <p14:sldIdLst>
            <p14:sldId id="587"/>
            <p14:sldId id="588"/>
            <p14:sldId id="590"/>
            <p14:sldId id="589"/>
            <p14:sldId id="591"/>
          </p14:sldIdLst>
        </p14:section>
        <p14:section name="Правила при въвеждане на текст" id="{27F5FDB2-C5F4-4495-B87A-F378533BD4CF}">
          <p14:sldIdLst>
            <p14:sldId id="592"/>
            <p14:sldId id="595"/>
            <p14:sldId id="597"/>
            <p14:sldId id="596"/>
            <p14:sldId id="599"/>
            <p14:sldId id="598"/>
          </p14:sldIdLst>
        </p14:section>
        <p14:section name="Клавиатура" id="{1058A86C-952F-4F4C-9AE8-9CB4C6E9AC8A}">
          <p14:sldIdLst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Microsoft Word" id="{0004FFF0-6EC7-4827-852A-C54E9E1923AD}">
          <p14:sldIdLst>
            <p14:sldId id="608"/>
            <p14:sldId id="610"/>
            <p14:sldId id="609"/>
            <p14:sldId id="612"/>
            <p14:sldId id="611"/>
            <p14:sldId id="613"/>
            <p14:sldId id="614"/>
            <p14:sldId id="615"/>
            <p14:sldId id="616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30.12.2023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7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Основи при създаване на текст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bg-BG" dirty="0"/>
              <a:t>Въведение в текстообработката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93" y="2596965"/>
            <a:ext cx="3854030" cy="2771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39622"/>
            <a:ext cx="5376866" cy="1293683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  , което изпи бозата 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22288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Това е момчето, което изпи бозата.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bg-BG" sz="3600" dirty="0"/>
              <a:t>Препинателните</a:t>
            </a:r>
            <a:r>
              <a:rPr lang="bg-BG" sz="3600" b="1" dirty="0"/>
              <a:t> знаци </a:t>
            </a:r>
            <a:r>
              <a:rPr lang="bg-BG" sz="3600" dirty="0"/>
              <a:t>се пишат след думата</a:t>
            </a:r>
            <a:r>
              <a:rPr lang="bg-BG" sz="3600" b="1" dirty="0"/>
              <a:t> без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5E23-823F-AB9D-8DEF-DC038953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76858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67" y="2866507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75250"/>
            <a:ext cx="5376866" cy="1293683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 </a:t>
            </a:r>
            <a:r>
              <a:rPr lang="ru-RU" sz="3600" dirty="0"/>
              <a:t>Под Игото ".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57916"/>
            <a:ext cx="5210175" cy="1415791"/>
          </a:xfrm>
        </p:spPr>
        <p:txBody>
          <a:bodyPr>
            <a:noAutofit/>
          </a:bodyPr>
          <a:lstStyle/>
          <a:p>
            <a:r>
              <a:rPr lang="ru-RU" sz="3600" dirty="0"/>
              <a:t>Иван Вазов е написал </a:t>
            </a:r>
            <a:r>
              <a:rPr lang="bg-BG" sz="3600" dirty="0"/>
              <a:t>"</a:t>
            </a:r>
            <a:r>
              <a:rPr lang="ru-RU" sz="3600" dirty="0"/>
              <a:t>Под Игото".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304027"/>
            <a:ext cx="11763468" cy="13261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dirty="0"/>
              <a:t>͏</a:t>
            </a:r>
            <a:r>
              <a:rPr lang="bg-BG" sz="3600" b="1" dirty="0"/>
              <a:t>Скобите </a:t>
            </a:r>
            <a:r>
              <a:rPr lang="bg-BG" sz="3600" dirty="0"/>
              <a:t>и</a:t>
            </a:r>
            <a:r>
              <a:rPr lang="bg-BG" sz="3600" b="1" dirty="0"/>
              <a:t> кавичките</a:t>
            </a:r>
            <a:r>
              <a:rPr lang="bg-BG" sz="3600" dirty="0"/>
              <a:t> се въвеждат </a:t>
            </a:r>
            <a:r>
              <a:rPr lang="bg-BG" sz="3600" b="1" dirty="0"/>
              <a:t>без интервал около текста</a:t>
            </a:r>
            <a:r>
              <a:rPr lang="bg-BG" sz="3600" dirty="0"/>
              <a:t>, който ограждат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57" y="2746460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24" y="2751084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963374"/>
            <a:ext cx="5376866" cy="1895956"/>
          </a:xfrm>
        </p:spPr>
        <p:txBody>
          <a:bodyPr>
            <a:noAutofit/>
          </a:bodyPr>
          <a:lstStyle/>
          <a:p>
            <a:r>
              <a:rPr lang="bg-BG" sz="3600" dirty="0"/>
              <a:t>Най -  накрая пристигнахме в столицата–София.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946040"/>
            <a:ext cx="5210175" cy="1913290"/>
          </a:xfrm>
        </p:spPr>
        <p:txBody>
          <a:bodyPr>
            <a:noAutofit/>
          </a:bodyPr>
          <a:lstStyle/>
          <a:p>
            <a:r>
              <a:rPr lang="bg-BG" sz="3600" dirty="0"/>
              <a:t>Най-накрая пристигнахме в столицата – София.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66" y="1220900"/>
            <a:ext cx="11763468" cy="1264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bg-BG" sz="3400" dirty="0"/>
              <a:t>Има </a:t>
            </a:r>
            <a:r>
              <a:rPr lang="bg-BG" sz="3400" b="1" dirty="0"/>
              <a:t>два вида тирета </a:t>
            </a:r>
            <a:r>
              <a:rPr lang="bg-BG" sz="3400" dirty="0"/>
              <a:t>– </a:t>
            </a:r>
            <a:r>
              <a:rPr lang="bg-BG" sz="3400" b="1" dirty="0"/>
              <a:t>късо </a:t>
            </a:r>
            <a:r>
              <a:rPr lang="bg-BG" sz="3400" dirty="0"/>
              <a:t>и</a:t>
            </a:r>
            <a:r>
              <a:rPr lang="bg-BG" sz="3400" b="1" dirty="0"/>
              <a:t> дълго</a:t>
            </a:r>
            <a:r>
              <a:rPr lang="bg-BG" sz="3400" dirty="0"/>
              <a:t>. Около </a:t>
            </a:r>
            <a:r>
              <a:rPr lang="bg-BG" sz="3400" b="1" dirty="0"/>
              <a:t>дългото </a:t>
            </a:r>
            <a:r>
              <a:rPr lang="bg-BG" sz="3400" dirty="0"/>
              <a:t>се поставят </a:t>
            </a:r>
            <a:r>
              <a:rPr lang="bg-BG" sz="3400" b="1" dirty="0"/>
              <a:t>интервали</a:t>
            </a:r>
            <a:r>
              <a:rPr lang="bg-BG" sz="3400" dirty="0"/>
              <a:t>, а около </a:t>
            </a:r>
            <a:r>
              <a:rPr lang="bg-BG" sz="3400" b="1" dirty="0"/>
              <a:t>късото</a:t>
            </a:r>
            <a:r>
              <a:rPr lang="bg-BG" sz="3400" dirty="0"/>
              <a:t> – </a:t>
            </a:r>
            <a:r>
              <a:rPr lang="bg-BG" sz="3400" b="1" dirty="0"/>
              <a:t>не</a:t>
            </a:r>
            <a:r>
              <a:rPr lang="bg-BG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7" y="2830542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864" y="2827493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25294" y="3856493"/>
            <a:ext cx="5250438" cy="2389058"/>
          </a:xfrm>
        </p:spPr>
        <p:txBody>
          <a:bodyPr>
            <a:noAutofit/>
          </a:bodyPr>
          <a:lstStyle/>
          <a:p>
            <a:r>
              <a:rPr lang="ru-RU" dirty="0"/>
              <a:t>  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3675" y="3865384"/>
            <a:ext cx="5451559" cy="2406392"/>
          </a:xfrm>
        </p:spPr>
        <p:txBody>
          <a:bodyPr>
            <a:noAutofit/>
          </a:bodyPr>
          <a:lstStyle/>
          <a:p>
            <a:r>
              <a:rPr lang="ru-RU" dirty="0"/>
              <a:t>͏	Русокосото момче се спусна от скалата и затърси път към лагуната.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405" y="1173398"/>
            <a:ext cx="11763468" cy="17877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bg-BG" sz="3400" dirty="0"/>
              <a:t>͏</a:t>
            </a:r>
            <a:r>
              <a:rPr lang="bg-BG" sz="3400" b="1" dirty="0"/>
              <a:t>Не </a:t>
            </a:r>
            <a:r>
              <a:rPr lang="bg-BG" sz="3400" dirty="0"/>
              <a:t>се</a:t>
            </a:r>
            <a:r>
              <a:rPr lang="bg-BG" sz="3400" b="1" dirty="0"/>
              <a:t> използват интервали </a:t>
            </a:r>
            <a:r>
              <a:rPr lang="bg-BG" sz="3400" dirty="0"/>
              <a:t>или други символи за </a:t>
            </a:r>
            <a:r>
              <a:rPr lang="bg-BG" sz="3400" b="1" dirty="0"/>
              <a:t>отстъп </a:t>
            </a:r>
            <a:r>
              <a:rPr lang="bg-BG" sz="3400" dirty="0"/>
              <a:t>в началото на </a:t>
            </a:r>
            <a:r>
              <a:rPr lang="bg-BG" sz="3400" b="1" dirty="0"/>
              <a:t>абзац</a:t>
            </a:r>
            <a:r>
              <a:rPr lang="bg-BG" sz="3400" dirty="0"/>
              <a:t>. По-правилно е да използвате </a:t>
            </a:r>
            <a:r>
              <a:rPr lang="en-US" sz="3400" dirty="0"/>
              <a:t>[</a:t>
            </a:r>
            <a:r>
              <a:rPr lang="en-US" sz="3400" b="1" dirty="0"/>
              <a:t>Tab</a:t>
            </a:r>
            <a:r>
              <a:rPr lang="en-US" sz="3400" dirty="0" smtClean="0"/>
              <a:t>] </a:t>
            </a:r>
            <a:r>
              <a:rPr lang="bg-BG" sz="3400" dirty="0" smtClean="0"/>
              <a:t>или </a:t>
            </a:r>
            <a:r>
              <a:rPr lang="bg-BG" sz="3400" dirty="0"/>
              <a:t>да промените </a:t>
            </a:r>
            <a:r>
              <a:rPr lang="bg-BG" sz="3400" b="1" dirty="0"/>
              <a:t>отстъпа от </a:t>
            </a:r>
            <a:r>
              <a:rPr lang="en-US" sz="3400" b="1" dirty="0"/>
              <a:t>Word</a:t>
            </a:r>
            <a:r>
              <a:rPr lang="en-US" sz="3400" dirty="0"/>
              <a:t>.</a:t>
            </a:r>
            <a:endParaRPr lang="bg-BG" sz="3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31" y="2812013"/>
            <a:ext cx="1131921" cy="111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91" y="2816637"/>
            <a:ext cx="1131921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Клавиатура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Секции на клавиатурата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4" y="2112257"/>
            <a:ext cx="3144492" cy="11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Части на клавиатурата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21" y="2228849"/>
            <a:ext cx="9029042" cy="3343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84105" y="3211890"/>
            <a:ext cx="567397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58075" y="3211890"/>
            <a:ext cx="123825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96325" y="3211890"/>
            <a:ext cx="1714500" cy="214116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84105" y="2469921"/>
            <a:ext cx="6912220" cy="74196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90405" y="1162050"/>
            <a:ext cx="3543395" cy="695325"/>
          </a:xfrm>
          <a:prstGeom prst="wedgeRoundRectCallout">
            <a:avLst>
              <a:gd name="adj1" fmla="val -3361"/>
              <a:gd name="adj2" fmla="val 144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61914" y="5747356"/>
            <a:ext cx="3000375" cy="695325"/>
          </a:xfrm>
          <a:prstGeom prst="wedgeRoundRectCallout">
            <a:avLst>
              <a:gd name="adj1" fmla="val -4436"/>
              <a:gd name="adj2" fmla="val -1104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857952" y="1162049"/>
            <a:ext cx="3543395" cy="695325"/>
          </a:xfrm>
          <a:prstGeom prst="wedgeRoundRectCallout">
            <a:avLst>
              <a:gd name="adj1" fmla="val 403"/>
              <a:gd name="adj2" fmla="val 258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Навигационна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8696325" y="5821740"/>
            <a:ext cx="3057620" cy="695325"/>
          </a:xfrm>
          <a:prstGeom prst="wedgeRoundRectCallout">
            <a:avLst>
              <a:gd name="adj1" fmla="val 5242"/>
              <a:gd name="adj2" fmla="val -1186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Цифрова част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4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56752" y="1038018"/>
            <a:ext cx="10435248" cy="5276048"/>
          </a:xfrm>
        </p:spPr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Функционална част </a:t>
            </a:r>
            <a:r>
              <a:rPr lang="bg-BG" dirty="0"/>
              <a:t>– клавишите в </a:t>
            </a:r>
            <a:r>
              <a:rPr lang="bg-BG" b="1" dirty="0"/>
              <a:t>горната част </a:t>
            </a:r>
            <a:r>
              <a:rPr lang="bg-BG" dirty="0"/>
              <a:t>на клавиатурата</a:t>
            </a:r>
          </a:p>
          <a:p>
            <a:pPr lvl="1"/>
            <a:r>
              <a:rPr lang="bg-BG" dirty="0"/>
              <a:t>Задават</a:t>
            </a:r>
            <a:r>
              <a:rPr lang="bg-BG" b="1" dirty="0"/>
              <a:t> изпълнението</a:t>
            </a:r>
            <a:r>
              <a:rPr lang="bg-BG" dirty="0"/>
              <a:t> на определени </a:t>
            </a:r>
            <a:r>
              <a:rPr lang="bg-BG" b="1" dirty="0"/>
              <a:t>команди</a:t>
            </a:r>
          </a:p>
          <a:p>
            <a:pPr lvl="2"/>
            <a:r>
              <a:rPr lang="bg-BG" b="1" dirty="0"/>
              <a:t>Примери</a:t>
            </a:r>
            <a:r>
              <a:rPr lang="bg-BG" dirty="0"/>
              <a:t>: затъмняване на екрана, промяна на силата на звука, стартиране и спиране на запис и др.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Функционална</a:t>
            </a:r>
            <a:r>
              <a:rPr lang="bg-BG" sz="4000" dirty="0">
                <a:solidFill>
                  <a:srgbClr val="FFFFFF"/>
                </a:solidFill>
              </a:rPr>
              <a:t> </a:t>
            </a:r>
            <a:r>
              <a:rPr lang="bg-BG" sz="4000" dirty="0"/>
              <a:t>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>
          <a:xfrm>
            <a:off x="3964476" y="3529453"/>
            <a:ext cx="6019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1814" y="1121144"/>
            <a:ext cx="10073420" cy="5276048"/>
          </a:xfrm>
        </p:spPr>
        <p:txBody>
          <a:bodyPr/>
          <a:lstStyle/>
          <a:p>
            <a:r>
              <a:rPr lang="bg-BG" dirty="0"/>
              <a:t>͏͏</a:t>
            </a:r>
            <a:r>
              <a:rPr lang="bg-BG" b="1" dirty="0">
                <a:solidFill>
                  <a:schemeClr val="bg1"/>
                </a:solidFill>
              </a:rPr>
              <a:t>Символна част </a:t>
            </a:r>
            <a:r>
              <a:rPr lang="bg-BG" dirty="0"/>
              <a:t>– съдържа всички </a:t>
            </a:r>
            <a:r>
              <a:rPr lang="bg-BG" b="1" dirty="0"/>
              <a:t>символи</a:t>
            </a:r>
            <a:r>
              <a:rPr lang="bg-BG" dirty="0"/>
              <a:t> и </a:t>
            </a:r>
            <a:r>
              <a:rPr lang="bg-BG" b="1" dirty="0"/>
              <a:t>знаци</a:t>
            </a:r>
          </a:p>
          <a:p>
            <a:pPr lvl="1"/>
            <a:r>
              <a:rPr lang="bg-BG" dirty="0"/>
              <a:t>В тази част има няколко </a:t>
            </a:r>
            <a:r>
              <a:rPr lang="bg-BG" b="1" dirty="0"/>
              <a:t>специални клавиша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Символна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6" y="2530273"/>
            <a:ext cx="260985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56" y="2606303"/>
            <a:ext cx="2457790" cy="2457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5575" y="4933266"/>
            <a:ext cx="5392952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натискане</a:t>
            </a:r>
            <a:r>
              <a:rPr lang="bg-BG" sz="2400" b="1" i="1" dirty="0"/>
              <a:t> на клавиша </a:t>
            </a:r>
            <a:r>
              <a:rPr lang="en-US" sz="2400" b="1" i="1" dirty="0"/>
              <a:t/>
            </a:r>
            <a:br>
              <a:rPr lang="en-US" sz="2400" b="1" i="1" dirty="0"/>
            </a:b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Caps Lock</a:t>
            </a:r>
            <a:r>
              <a:rPr lang="en-US" sz="2400" b="1" i="1" dirty="0"/>
              <a:t>]</a:t>
            </a:r>
            <a:r>
              <a:rPr lang="bg-BG" sz="2400" b="1" i="1" dirty="0">
                <a:solidFill>
                  <a:schemeClr val="bg1"/>
                </a:solidFill>
              </a:rPr>
              <a:t> </a:t>
            </a:r>
            <a:r>
              <a:rPr lang="bg-BG" sz="2400" b="1" i="1" dirty="0"/>
              <a:t>се включва и изключва режимът за въвеждане на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1814" y="4933265"/>
            <a:ext cx="4487054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i="1" dirty="0"/>
              <a:t>Чрез </a:t>
            </a:r>
            <a:r>
              <a:rPr lang="bg-BG" sz="2400" b="1" i="1" dirty="0">
                <a:solidFill>
                  <a:schemeClr val="bg1"/>
                </a:solidFill>
              </a:rPr>
              <a:t>задържане</a:t>
            </a:r>
            <a:r>
              <a:rPr lang="bg-BG" sz="2400" b="1" i="1" dirty="0"/>
              <a:t> на клавиша </a:t>
            </a: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Shift</a:t>
            </a:r>
            <a:r>
              <a:rPr lang="en-US" sz="2400" b="1" i="1" dirty="0"/>
              <a:t>]</a:t>
            </a:r>
            <a:r>
              <a:rPr lang="bg-BG" sz="2400" b="1" i="1" dirty="0"/>
              <a:t> се временно активира режимът за въвеждане на </a:t>
            </a:r>
            <a:r>
              <a:rPr lang="bg-BG" sz="2400" b="1" i="1" dirty="0">
                <a:solidFill>
                  <a:schemeClr val="bg1"/>
                </a:solidFill>
              </a:rPr>
              <a:t>главни букви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1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222984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Навигационна част </a:t>
            </a:r>
            <a:r>
              <a:rPr lang="bg-BG" dirty="0"/>
              <a:t>– клавиши, с които се </a:t>
            </a:r>
            <a:r>
              <a:rPr lang="bg-BG" b="1" dirty="0"/>
              <a:t>мести</a:t>
            </a:r>
            <a:r>
              <a:rPr lang="bg-BG" dirty="0"/>
              <a:t> текстовият </a:t>
            </a:r>
            <a:r>
              <a:rPr lang="bg-BG" b="1" dirty="0"/>
              <a:t>показалец</a:t>
            </a:r>
          </a:p>
          <a:p>
            <a:pPr lvl="1"/>
            <a:r>
              <a:rPr lang="bg-BG" dirty="0"/>
              <a:t>Клавиши за </a:t>
            </a:r>
            <a:r>
              <a:rPr lang="bg-BG" b="1" dirty="0"/>
              <a:t>изтриване</a:t>
            </a:r>
            <a:r>
              <a:rPr lang="bg-BG" dirty="0"/>
              <a:t> на информация и др.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Навигационна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0" y="3543300"/>
            <a:ext cx="162522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4" y="3543300"/>
            <a:ext cx="3200016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9" y="1661746"/>
            <a:ext cx="1191525" cy="734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856" y="5269134"/>
            <a:ext cx="4018767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Delete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след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699931" y="5269135"/>
            <a:ext cx="4230162" cy="14369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/>
              <a:t>[</a:t>
            </a:r>
            <a:r>
              <a:rPr lang="en-US" sz="2400" b="1" i="1" dirty="0">
                <a:solidFill>
                  <a:schemeClr val="bg1"/>
                </a:solidFill>
              </a:rPr>
              <a:t>Backspace</a:t>
            </a:r>
            <a:r>
              <a:rPr lang="en-US" sz="2400" b="1" i="1" dirty="0"/>
              <a:t>] </a:t>
            </a:r>
            <a:r>
              <a:rPr lang="bg-BG" sz="2400" b="1" i="1" dirty="0"/>
              <a:t>изтрива знака, който се намира </a:t>
            </a:r>
            <a:r>
              <a:rPr lang="bg-BG" sz="2400" b="1" i="1" dirty="0">
                <a:solidFill>
                  <a:schemeClr val="bg1"/>
                </a:solidFill>
              </a:rPr>
              <a:t>преди</a:t>
            </a:r>
            <a:r>
              <a:rPr lang="bg-BG" sz="2400" b="1" i="1" dirty="0"/>
              <a:t> показалеца на мишката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0464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част </a:t>
            </a:r>
            <a:r>
              <a:rPr lang="bg-BG" dirty="0"/>
              <a:t>– съдържа клавиши, чрез които се извършват </a:t>
            </a:r>
            <a:r>
              <a:rPr lang="bg-BG" b="1" dirty="0"/>
              <a:t>числови операции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част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19" y="2444262"/>
            <a:ext cx="8022506" cy="38650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216039" y="2807443"/>
            <a:ext cx="1545748" cy="207228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2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</a:t>
            </a:r>
            <a:r>
              <a:rPr lang="bg-BG" b="1" dirty="0"/>
              <a:t>елементи</a:t>
            </a:r>
            <a:r>
              <a:rPr lang="en-US" b="1" dirty="0"/>
              <a:t> </a:t>
            </a:r>
            <a:r>
              <a:rPr lang="bg-BG" dirty="0"/>
              <a:t>при текстообработката</a:t>
            </a:r>
            <a:endParaRPr lang="bg-BG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въвеждане на текст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͏</a:t>
            </a:r>
            <a:r>
              <a:rPr lang="bg-BG" b="1" dirty="0"/>
              <a:t>Клавиатура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͏</a:t>
            </a:r>
            <a:r>
              <a:rPr lang="en-US" b="1" dirty="0"/>
              <a:t>Microsoft Word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74885"/>
            <a:ext cx="6597260" cy="5122306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bg-BG" dirty="0"/>
              <a:t>Смяната между </a:t>
            </a:r>
            <a:r>
              <a:rPr lang="bg-BG" b="1" dirty="0"/>
              <a:t>различни езици </a:t>
            </a:r>
            <a:r>
              <a:rPr lang="bg-BG" dirty="0"/>
              <a:t>се извършва с комбинацията от </a:t>
            </a:r>
            <a:r>
              <a:rPr lang="en-US" dirty="0"/>
              <a:t>[</a:t>
            </a:r>
            <a:r>
              <a:rPr lang="en-US" b="1" dirty="0"/>
              <a:t>Shift</a:t>
            </a:r>
            <a:r>
              <a:rPr lang="en-US" dirty="0"/>
              <a:t>]</a:t>
            </a:r>
            <a:r>
              <a:rPr lang="en-US" b="1" dirty="0"/>
              <a:t> + </a:t>
            </a:r>
            <a:r>
              <a:rPr lang="en-US" dirty="0"/>
              <a:t>[</a:t>
            </a:r>
            <a:r>
              <a:rPr lang="en-US" b="1" dirty="0"/>
              <a:t>Alt</a:t>
            </a:r>
            <a:r>
              <a:rPr lang="en-US" dirty="0"/>
              <a:t>]</a:t>
            </a:r>
          </a:p>
          <a:p>
            <a:pPr>
              <a:spcBef>
                <a:spcPts val="10000"/>
              </a:spcBef>
            </a:pPr>
            <a:r>
              <a:rPr lang="bg-BG" dirty="0"/>
              <a:t>Друг начин е </a:t>
            </a:r>
            <a:r>
              <a:rPr lang="en-US" b="1" dirty="0"/>
              <a:t>Windows + Space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52" y="1274885"/>
            <a:ext cx="4099560" cy="20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/>
          <a:stretch/>
        </p:blipFill>
        <p:spPr>
          <a:xfrm>
            <a:off x="6978042" y="4376764"/>
            <a:ext cx="4588370" cy="20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Съответствие на буквите на кирилица при фонетична подредба с клавишите на латиница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45431"/>
              </p:ext>
            </p:extLst>
          </p:nvPr>
        </p:nvGraphicFramePr>
        <p:xfrm>
          <a:off x="1552329" y="2164311"/>
          <a:ext cx="9087342" cy="3250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557">
                  <a:extLst>
                    <a:ext uri="{9D8B030D-6E8A-4147-A177-3AD203B41FA5}">
                      <a16:colId xmlns:a16="http://schemas.microsoft.com/office/drawing/2014/main" val="312195595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58039169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947734541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438435604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1316257869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2150055252"/>
                    </a:ext>
                  </a:extLst>
                </a:gridCol>
              </a:tblGrid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А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Б – </a:t>
                      </a:r>
                      <a:r>
                        <a:rPr lang="en-US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В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W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Г</a:t>
                      </a:r>
                      <a:r>
                        <a:rPr lang="bg-BG" b="1" baseline="0" dirty="0"/>
                        <a:t> –</a:t>
                      </a:r>
                      <a:r>
                        <a:rPr lang="en-US" b="1" baseline="0" dirty="0"/>
                        <a:t> 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Д – </a:t>
                      </a:r>
                      <a:r>
                        <a:rPr lang="en-US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Е – </a:t>
                      </a:r>
                      <a:r>
                        <a:rPr lang="en-US" b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8682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Ж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V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З – </a:t>
                      </a:r>
                      <a:r>
                        <a:rPr lang="en-US" b="1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И – </a:t>
                      </a:r>
                      <a:r>
                        <a:rPr lang="en-US" b="1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Й – </a:t>
                      </a:r>
                      <a:r>
                        <a:rPr lang="en-US" b="1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К – </a:t>
                      </a:r>
                      <a:r>
                        <a:rPr lang="en-US" b="1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Л</a:t>
                      </a:r>
                      <a:r>
                        <a:rPr lang="bg-BG" b="1" baseline="0" dirty="0"/>
                        <a:t> </a:t>
                      </a:r>
                      <a:r>
                        <a:rPr lang="bg-BG" b="1" dirty="0"/>
                        <a:t>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 L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169785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М – </a:t>
                      </a:r>
                      <a:r>
                        <a:rPr lang="en-US" b="1" dirty="0"/>
                        <a:t>M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Н – </a:t>
                      </a:r>
                      <a:r>
                        <a:rPr lang="en-US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О – </a:t>
                      </a:r>
                      <a:r>
                        <a:rPr lang="en-US" b="1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П – </a:t>
                      </a:r>
                      <a:r>
                        <a:rPr lang="en-US" b="1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Р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С – </a:t>
                      </a:r>
                      <a:r>
                        <a:rPr lang="en-US" b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851529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Т – </a:t>
                      </a:r>
                      <a:r>
                        <a:rPr lang="en-US" b="1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У – </a:t>
                      </a:r>
                      <a:r>
                        <a:rPr lang="en-US" b="1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Ф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F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Х – </a:t>
                      </a:r>
                      <a:r>
                        <a:rPr lang="en-US" b="1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Ц – </a:t>
                      </a:r>
                      <a:r>
                        <a:rPr lang="en-US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Ч –</a:t>
                      </a:r>
                      <a:r>
                        <a:rPr lang="en-US" b="1" baseline="0" dirty="0"/>
                        <a:t> `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74948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Ш – </a:t>
                      </a:r>
                      <a:r>
                        <a:rPr lang="en-US" b="1" dirty="0"/>
                        <a:t>[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Щ –</a:t>
                      </a:r>
                      <a:r>
                        <a:rPr lang="en-US" b="1" dirty="0"/>
                        <a:t>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Ь</a:t>
                      </a:r>
                      <a:r>
                        <a:rPr lang="bg-BG" b="1" baseline="0" dirty="0"/>
                        <a:t> – </a:t>
                      </a:r>
                      <a:r>
                        <a:rPr lang="en-US" b="1" baseline="0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Ъ – </a:t>
                      </a:r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Ю</a:t>
                      </a:r>
                      <a:r>
                        <a:rPr lang="bg-BG" b="1" baseline="0" dirty="0"/>
                        <a:t> - </a:t>
                      </a:r>
                      <a:r>
                        <a:rPr lang="en-US" b="1" baseline="0" dirty="0"/>
                        <a:t>\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Я –</a:t>
                      </a:r>
                      <a:r>
                        <a:rPr lang="bg-BG" b="1" baseline="0" dirty="0"/>
                        <a:t> </a:t>
                      </a:r>
                      <a:r>
                        <a:rPr lang="en-US" b="1" baseline="0" dirty="0"/>
                        <a:t>Q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21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Word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Създаване и съхранение на текстови 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7" y="1635367"/>
            <a:ext cx="2240621" cy="20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>
          <a:xfrm>
            <a:off x="0" y="1099039"/>
            <a:ext cx="12192000" cy="576775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373922" y="1099039"/>
            <a:ext cx="4703885" cy="1134208"/>
          </a:xfrm>
          <a:prstGeom prst="wedgeRoundRectCallout">
            <a:avLst>
              <a:gd name="adj1" fmla="val -84758"/>
              <a:gd name="adj2" fmla="val 23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документ се създава от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88323" y="3938954"/>
            <a:ext cx="4695092" cy="1222131"/>
          </a:xfrm>
          <a:prstGeom prst="wedgeRoundRectCallout">
            <a:avLst>
              <a:gd name="adj1" fmla="val -70083"/>
              <a:gd name="adj2" fmla="val -53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Празен документ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Document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1178167" y="2505807"/>
            <a:ext cx="1116623" cy="151992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/>
        </p:blipFill>
        <p:spPr>
          <a:xfrm>
            <a:off x="0" y="1090246"/>
            <a:ext cx="12192000" cy="5776546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449873" y="2315298"/>
            <a:ext cx="3821723" cy="686171"/>
          </a:xfrm>
          <a:prstGeom prst="wedgeRoundRectCallout">
            <a:avLst>
              <a:gd name="adj1" fmla="val -57715"/>
              <a:gd name="adj2" fmla="val 401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Word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900" y="1274885"/>
            <a:ext cx="5119015" cy="14067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1423983"/>
            <a:ext cx="12192000" cy="52790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730928"/>
            <a:ext cx="12192000" cy="12707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721469" y="2241667"/>
            <a:ext cx="2910254" cy="677377"/>
          </a:xfrm>
          <a:prstGeom prst="wedgeRoundRectCallout">
            <a:avLst>
              <a:gd name="adj1" fmla="val -38356"/>
              <a:gd name="adj2" fmla="val -1751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69577" y="3000769"/>
            <a:ext cx="6479932" cy="372136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299939" y="2568239"/>
            <a:ext cx="3603051" cy="738554"/>
          </a:xfrm>
          <a:prstGeom prst="wedgeRoundRectCallout">
            <a:avLst>
              <a:gd name="adj1" fmla="val 4370"/>
              <a:gd name="adj2" fmla="val -142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49872" y="2314599"/>
            <a:ext cx="3821724" cy="677377"/>
          </a:xfrm>
          <a:prstGeom prst="wedgeRoundRectCallout">
            <a:avLst>
              <a:gd name="adj1" fmla="val -3757"/>
              <a:gd name="adj2" fmla="val -841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Оразмерителни линии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9466715" y="3714023"/>
            <a:ext cx="2552371" cy="693516"/>
          </a:xfrm>
          <a:prstGeom prst="wedgeRoundRectCallout">
            <a:avLst>
              <a:gd name="adj1" fmla="val -63204"/>
              <a:gd name="adj2" fmla="val -41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291942" y="5661995"/>
            <a:ext cx="3480290" cy="677008"/>
          </a:xfrm>
          <a:prstGeom prst="wedgeRoundRectCallout">
            <a:avLst>
              <a:gd name="adj1" fmla="val 6242"/>
              <a:gd name="adj2" fmla="val 106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0" grpId="0" animBg="1"/>
      <p:bldP spid="14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2"/>
          <a:stretch/>
        </p:blipFill>
        <p:spPr>
          <a:xfrm>
            <a:off x="0" y="1100944"/>
            <a:ext cx="12192000" cy="58010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255477" y="2910254"/>
            <a:ext cx="5090746" cy="1485900"/>
          </a:xfrm>
          <a:prstGeom prst="wedgeRoundRectCallout">
            <a:avLst>
              <a:gd name="adj1" fmla="val -76064"/>
              <a:gd name="adj2" fmla="val -16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намерим съхранен документ, отваряме секцията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</a:t>
            </a:r>
          </a:p>
        </p:txBody>
      </p:sp>
      <p:sp>
        <p:nvSpPr>
          <p:cNvPr id="7" name="Rectangle 6"/>
          <p:cNvSpPr/>
          <p:nvPr/>
        </p:nvSpPr>
        <p:spPr bwMode="auto">
          <a:xfrm flipH="1">
            <a:off x="1019906" y="3305908"/>
            <a:ext cx="1679331" cy="369277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28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0"/>
          <a:stretch/>
        </p:blipFill>
        <p:spPr>
          <a:xfrm>
            <a:off x="0" y="1098305"/>
            <a:ext cx="12192000" cy="57860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 flipH="1">
            <a:off x="2708031" y="1459523"/>
            <a:ext cx="6198576" cy="3552092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926396" y="5430495"/>
            <a:ext cx="3640016" cy="1028700"/>
          </a:xfrm>
          <a:prstGeom prst="wedgeRoundRectCallout">
            <a:avLst>
              <a:gd name="adj1" fmla="val -50543"/>
              <a:gd name="adj2" fmla="val -104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файла 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съхранен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0" y="1080655"/>
            <a:ext cx="12192000" cy="581251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90405" y="2154113"/>
            <a:ext cx="3150672" cy="1415563"/>
          </a:xfrm>
          <a:prstGeom prst="wedgeRoundRectCallout">
            <a:avLst>
              <a:gd name="adj1" fmla="val 43132"/>
              <a:gd name="adj2" fmla="val 83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избиране на файл, той се зарежда 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9887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80655"/>
            <a:ext cx="12192000" cy="580372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852855" y="1626575"/>
            <a:ext cx="4651130" cy="1503484"/>
          </a:xfrm>
          <a:prstGeom prst="wedgeRoundRectCallout">
            <a:avLst>
              <a:gd name="adj1" fmla="val -62231"/>
              <a:gd name="adj2" fmla="val -75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Най-бързият начин за съхранение е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дискетата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горния ляв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97415" y="1626575"/>
            <a:ext cx="3999037" cy="1503484"/>
          </a:xfrm>
          <a:prstGeom prst="wedgeRoundRectCallout">
            <a:avLst>
              <a:gd name="adj1" fmla="val -24788"/>
              <a:gd name="adj2" fmla="val -379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запазва файла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същото място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на което се съхранява!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1"/>
          <a:stretch/>
        </p:blipFill>
        <p:spPr>
          <a:xfrm>
            <a:off x="0" y="1068779"/>
            <a:ext cx="12192000" cy="5815598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 bwMode="auto">
          <a:xfrm>
            <a:off x="518746" y="2145322"/>
            <a:ext cx="3429000" cy="1134209"/>
          </a:xfrm>
          <a:prstGeom prst="wedgeRoundRectCallout">
            <a:avLst>
              <a:gd name="adj1" fmla="val -55705"/>
              <a:gd name="adj2" fmla="val -111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Другият начин е да отворим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69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Основни елементи</a:t>
            </a:r>
            <a:r>
              <a:rPr lang="en-US" dirty="0"/>
              <a:t> </a:t>
            </a:r>
            <a:r>
              <a:rPr lang="bg-BG" dirty="0"/>
              <a:t>при текстообработка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8" y="796885"/>
            <a:ext cx="6699903" cy="3766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1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текстов документ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>
          <a:xfrm>
            <a:off x="0" y="1100943"/>
            <a:ext cx="12192000" cy="58273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34108" y="5539156"/>
            <a:ext cx="5380893" cy="1055076"/>
          </a:xfrm>
          <a:prstGeom prst="wedgeRoundRectCallout">
            <a:avLst>
              <a:gd name="adj1" fmla="val -43219"/>
              <a:gd name="adj2" fmla="val -3160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така може да го съхраним, където желаем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947234" y="1749669"/>
            <a:ext cx="3048000" cy="1552794"/>
          </a:xfrm>
          <a:prstGeom prst="wedgeRoundRectCallout">
            <a:avLst>
              <a:gd name="adj1" fmla="val -40362"/>
              <a:gd name="adj2" fmla="val 1124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може да изберем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3455376" y="4325815"/>
            <a:ext cx="5741377" cy="36927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3200" b="1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на текстов документ:</a:t>
            </a:r>
            <a:endParaRPr lang="bg-BG" sz="32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Символ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дума</a:t>
            </a:r>
            <a:r>
              <a:rPr lang="bg-BG" sz="3000" dirty="0">
                <a:solidFill>
                  <a:schemeClr val="bg2"/>
                </a:solidFill>
              </a:rPr>
              <a:t>,</a:t>
            </a:r>
            <a:r>
              <a:rPr lang="bg-BG" sz="3000" b="1" dirty="0">
                <a:solidFill>
                  <a:schemeClr val="bg2"/>
                </a:solidFill>
              </a:rPr>
              <a:t> изречение </a:t>
            </a:r>
            <a:r>
              <a:rPr lang="bg-BG" sz="3000" dirty="0">
                <a:solidFill>
                  <a:schemeClr val="bg2"/>
                </a:solidFill>
              </a:rPr>
              <a:t>и</a:t>
            </a:r>
            <a:r>
              <a:rPr lang="bg-BG" sz="3000" b="1" dirty="0">
                <a:solidFill>
                  <a:schemeClr val="bg2"/>
                </a:solidFill>
              </a:rPr>
              <a:t> абзац</a:t>
            </a:r>
          </a:p>
          <a:p>
            <a:pPr marL="381049"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При въвеждане на текст е важно да </a:t>
            </a:r>
            <a:r>
              <a:rPr lang="bg-BG" sz="3200" b="1" dirty="0">
                <a:solidFill>
                  <a:schemeClr val="bg2"/>
                </a:solidFill>
              </a:rPr>
              <a:t>спазваме</a:t>
            </a:r>
            <a:r>
              <a:rPr lang="bg-BG" sz="3200" dirty="0">
                <a:solidFill>
                  <a:schemeClr val="bg2"/>
                </a:solidFill>
              </a:rPr>
              <a:t> определени </a:t>
            </a:r>
            <a:r>
              <a:rPr lang="bg-BG" sz="3200" b="1" dirty="0">
                <a:solidFill>
                  <a:schemeClr val="bg2"/>
                </a:solidFill>
              </a:rPr>
              <a:t>правила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Части</a:t>
            </a:r>
            <a:r>
              <a:rPr lang="bg-BG" sz="3200" dirty="0">
                <a:solidFill>
                  <a:schemeClr val="bg2"/>
                </a:solidFill>
              </a:rPr>
              <a:t> на клавиатурата: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Функционална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символна</a:t>
            </a:r>
            <a:r>
              <a:rPr lang="bg-BG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навигационна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цифрова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Създаване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съхранение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текстови документи</a:t>
            </a:r>
            <a:endParaRPr 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19790" y="1121144"/>
            <a:ext cx="10126490" cy="5276048"/>
          </a:xfrm>
        </p:spPr>
        <p:txBody>
          <a:bodyPr>
            <a:normAutofit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  <a:p>
            <a:endParaRPr lang="bg-BG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1016" y="100750"/>
            <a:ext cx="8654034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(1)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203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>
          <a:xfrm>
            <a:off x="0" y="1094746"/>
            <a:ext cx="12191999" cy="58072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изречение в</a:t>
            </a:r>
            <a:r>
              <a:rPr lang="en-US" dirty="0"/>
              <a:t>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09471" y="3432429"/>
            <a:ext cx="6755179" cy="7439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365292" y="1514411"/>
            <a:ext cx="3230255" cy="993531"/>
          </a:xfrm>
          <a:prstGeom prst="wedgeRoundRectCallout">
            <a:avLst>
              <a:gd name="adj1" fmla="val 57902"/>
              <a:gd name="adj2" fmla="val 12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Всяко изречение е изградено от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>
            <a:off x="7750633" y="1488033"/>
            <a:ext cx="3748551" cy="1046285"/>
          </a:xfrm>
          <a:prstGeom prst="wedgeRoundRectCallout">
            <a:avLst>
              <a:gd name="adj1" fmla="val -33265"/>
              <a:gd name="adj2" fmla="val 1196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Думите са изградени от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397750" y="3432429"/>
            <a:ext cx="1866900" cy="309199"/>
            <a:chOff x="7397750" y="3432429"/>
            <a:chExt cx="1866900" cy="309199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397750" y="3438905"/>
              <a:ext cx="1866900" cy="28854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569200" y="3442478"/>
              <a:ext cx="1650" cy="291448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731583" y="3451244"/>
              <a:ext cx="0" cy="27620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881174" y="3451244"/>
              <a:ext cx="429" cy="282682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58609" y="3438904"/>
              <a:ext cx="1587" cy="288546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218153" y="3432430"/>
              <a:ext cx="0" cy="295020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8395952" y="3451244"/>
              <a:ext cx="1" cy="282683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576486" y="3432429"/>
              <a:ext cx="0" cy="295021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8762642" y="3443541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30917" y="345124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9067442" y="3438904"/>
              <a:ext cx="0" cy="290384"/>
            </a:xfrm>
            <a:prstGeom prst="line">
              <a:avLst/>
            </a:prstGeom>
            <a:ln w="28575">
              <a:solidFill>
                <a:srgbClr val="485C7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2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9807" y="100750"/>
            <a:ext cx="8685243" cy="882654"/>
          </a:xfrm>
        </p:spPr>
        <p:txBody>
          <a:bodyPr>
            <a:noAutofit/>
          </a:bodyPr>
          <a:lstStyle/>
          <a:p>
            <a:r>
              <a:rPr lang="bg-BG" sz="3400" dirty="0"/>
              <a:t>Основни елементи на текстов документ (2)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страница и абзац в </a:t>
            </a:r>
            <a:r>
              <a:rPr lang="en-US" dirty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>
          <a:xfrm>
            <a:off x="0" y="1098080"/>
            <a:ext cx="12191999" cy="6129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70155" y="3173790"/>
            <a:ext cx="3311037" cy="9585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81192" y="2034999"/>
            <a:ext cx="4220308" cy="1081454"/>
          </a:xfrm>
          <a:prstGeom prst="wedgeRoundRectCallout">
            <a:avLst>
              <a:gd name="adj1" fmla="val -47916"/>
              <a:gd name="adj2" fmla="val 104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Поредица от обединени изречения –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абзац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267123" y="2250832"/>
            <a:ext cx="738554" cy="45368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92214" y="4207060"/>
            <a:ext cx="1529862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Страница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0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3925"/>
            <a:ext cx="10961783" cy="768084"/>
          </a:xfrm>
        </p:spPr>
        <p:txBody>
          <a:bodyPr/>
          <a:lstStyle/>
          <a:p>
            <a:r>
              <a:rPr lang="bg-BG" dirty="0"/>
              <a:t>Правила при въвеждане на текст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70" y="1571625"/>
            <a:ext cx="4053802" cy="2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9085" y="3678368"/>
            <a:ext cx="5376866" cy="834256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    рибата.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43698" y="3661033"/>
            <a:ext cx="5210175" cy="1415791"/>
          </a:xfrm>
        </p:spPr>
        <p:txBody>
          <a:bodyPr>
            <a:noAutofit/>
          </a:bodyPr>
          <a:lstStyle/>
          <a:p>
            <a:r>
              <a:rPr lang="bg-BG" sz="3600" dirty="0"/>
              <a:t>Котката изяде рибата.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3600" dirty="0"/>
              <a:t>Между думите се оставя</a:t>
            </a:r>
            <a:r>
              <a:rPr lang="bg-BG" sz="3600" b="1" dirty="0"/>
              <a:t> само един интервал</a:t>
            </a:r>
          </a:p>
          <a:p>
            <a:endParaRPr lang="bg-B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2CDB3-FE32-5BC8-0703-B074F0B8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50" y="2620424"/>
            <a:ext cx="1131921" cy="110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2F1B-5BC4-7CA7-7AE7-8E58B91C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78" y="2565905"/>
            <a:ext cx="1131921" cy="11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8293</TotalTime>
  <Words>963</Words>
  <Application>Microsoft Office PowerPoint</Application>
  <PresentationFormat>Widescreen</PresentationFormat>
  <Paragraphs>193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текстообработката</vt:lpstr>
      <vt:lpstr>Съдържание</vt:lpstr>
      <vt:lpstr>PowerPoint Presentation</vt:lpstr>
      <vt:lpstr>Основни елементи на текстов документ (1)</vt:lpstr>
      <vt:lpstr>Пример за изречение в Word</vt:lpstr>
      <vt:lpstr>Основни елементи на текстов документ (2)</vt:lpstr>
      <vt:lpstr>Пример за страница и абзац в Word</vt:lpstr>
      <vt:lpstr>PowerPoint Presentation</vt:lpstr>
      <vt:lpstr>Правила</vt:lpstr>
      <vt:lpstr>Правила</vt:lpstr>
      <vt:lpstr>Правила</vt:lpstr>
      <vt:lpstr>Правила</vt:lpstr>
      <vt:lpstr>Правила</vt:lpstr>
      <vt:lpstr>PowerPoint Presentation</vt:lpstr>
      <vt:lpstr>Части на клавиатурата</vt:lpstr>
      <vt:lpstr>Функционална част</vt:lpstr>
      <vt:lpstr>Символна част</vt:lpstr>
      <vt:lpstr>Навигационна част</vt:lpstr>
      <vt:lpstr>Цифрова част</vt:lpstr>
      <vt:lpstr>Смяна на езици</vt:lpstr>
      <vt:lpstr>Съответствие на буквите на кирилица при фонетична подредба с клавишите на латиница</vt:lpstr>
      <vt:lpstr>PowerPoint Presentation</vt:lpstr>
      <vt:lpstr>Създаване на текстов документ</vt:lpstr>
      <vt:lpstr>Елементи в Word</vt:lpstr>
      <vt:lpstr>Отваряне на съхранен текстов документ</vt:lpstr>
      <vt:lpstr>Отваряне на съхранен текстов документ</vt:lpstr>
      <vt:lpstr>Отваряне на съхранен текстов документ</vt:lpstr>
      <vt:lpstr>Съхраняване на документ</vt:lpstr>
      <vt:lpstr>Съхраняване на документ</vt:lpstr>
      <vt:lpstr>Съхраняване на текстов документ</vt:lpstr>
      <vt:lpstr>Обобщение</vt:lpstr>
      <vt:lpstr>PowerPoint Presentation</vt:lpstr>
      <vt:lpstr>Лиценз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текстообработката</dc:title>
  <dc:subject>КМИТ 5 клас</dc:subject>
  <dc:creator>Software University Foundation</dc:creator>
  <cp:keywords>SoftUni Foundation; Word; text processing</cp:keywords>
  <dc:description>@ SoftUni</dc:description>
  <cp:lastModifiedBy>PC</cp:lastModifiedBy>
  <cp:revision>1265</cp:revision>
  <dcterms:created xsi:type="dcterms:W3CDTF">2018-05-23T13:08:44Z</dcterms:created>
  <dcterms:modified xsi:type="dcterms:W3CDTF">2023-12-30T13:33:17Z</dcterms:modified>
  <cp:category>computer programming, programming</cp:category>
</cp:coreProperties>
</file>